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62" r:id="rId17"/>
    <p:sldId id="276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1592673737599"/>
          <c:y val="0.13443469527208701"/>
          <c:w val="0.666287327201739"/>
          <c:h val="0.649715040167364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3399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1.6552091426581299E-2"/>
                  <c:y val="1.5023271203453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2383604202708E-2"/>
                  <c:y val="-1.64386183426511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939111924071901E-3"/>
                  <c:y val="-1.75764925066276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6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683145325122498E-2"/>
                  <c:y val="-4.8949735952102898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6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730572595108601E-2"/>
                  <c:y val="4.78861963496175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224912013744499E-2"/>
                  <c:y val="1.82850204964737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Trabajo/Estudio y trabajo</c:v>
                </c:pt>
                <c:pt idx="1">
                  <c:v>Estudio</c:v>
                </c:pt>
                <c:pt idx="2">
                  <c:v>Dueño de casa</c:v>
                </c:pt>
                <c:pt idx="3">
                  <c:v>Buscando trabajo</c:v>
                </c:pt>
                <c:pt idx="4">
                  <c:v>Jubilado/Pensionado/Retirado</c:v>
                </c:pt>
                <c:pt idx="5">
                  <c:v>Otro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56</c:v>
                </c:pt>
                <c:pt idx="1">
                  <c:v>10</c:v>
                </c:pt>
                <c:pt idx="2">
                  <c:v>15</c:v>
                </c:pt>
                <c:pt idx="3">
                  <c:v>6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82714409142497E-3"/>
          <c:y val="0.15219836684813001"/>
          <c:w val="0.97500094112591695"/>
          <c:h val="0.5596894957799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Todos los trabajadores de la empresa independientemente de si pertenecen o no a un sindicato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CA71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4"/>
                <c:pt idx="0" formatCode="0">
                  <c:v>67.400000000000006</c:v>
                </c:pt>
                <c:pt idx="2" formatCode="0">
                  <c:v>62.9</c:v>
                </c:pt>
                <c:pt idx="3" formatCode="0">
                  <c:v>74.599999999999994</c:v>
                </c:pt>
                <c:pt idx="5" formatCode="0">
                  <c:v>68.5</c:v>
                </c:pt>
                <c:pt idx="6" formatCode="0">
                  <c:v>63.7</c:v>
                </c:pt>
                <c:pt idx="7" formatCode="0">
                  <c:v>76.2</c:v>
                </c:pt>
                <c:pt idx="9" formatCode="0">
                  <c:v>77.3</c:v>
                </c:pt>
                <c:pt idx="10" formatCode="0">
                  <c:v>66</c:v>
                </c:pt>
                <c:pt idx="11" formatCode="0">
                  <c:v>77.7</c:v>
                </c:pt>
                <c:pt idx="12" formatCode="0">
                  <c:v>60.8</c:v>
                </c:pt>
                <c:pt idx="14" formatCode="0">
                  <c:v>63.2</c:v>
                </c:pt>
                <c:pt idx="15" formatCode="0">
                  <c:v>70.7</c:v>
                </c:pt>
                <c:pt idx="17" formatCode="0">
                  <c:v>72.7</c:v>
                </c:pt>
                <c:pt idx="18" formatCode="0">
                  <c:v>69.599999999999994</c:v>
                </c:pt>
                <c:pt idx="19" formatCode="0">
                  <c:v>63</c:v>
                </c:pt>
                <c:pt idx="20" formatCode="0">
                  <c:v>66.900000000000006</c:v>
                </c:pt>
                <c:pt idx="22" formatCode="0">
                  <c:v>65.8</c:v>
                </c:pt>
                <c:pt idx="23" formatCode="0">
                  <c:v>68.900000000000006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% Solo los trabajadores afiliados a un sindicato 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000" b="1">
                    <a:solidFill>
                      <a:srgbClr val="7B2C88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Hoja1!$C$2:$C$25</c:f>
              <c:numCache>
                <c:formatCode>General</c:formatCode>
                <c:ptCount val="24"/>
                <c:pt idx="0" formatCode="0">
                  <c:v>24.9</c:v>
                </c:pt>
                <c:pt idx="2" formatCode="0">
                  <c:v>27.8</c:v>
                </c:pt>
                <c:pt idx="3" formatCode="0">
                  <c:v>20.3</c:v>
                </c:pt>
                <c:pt idx="5" formatCode="0">
                  <c:v>23.2</c:v>
                </c:pt>
                <c:pt idx="6" formatCode="0">
                  <c:v>28.3</c:v>
                </c:pt>
                <c:pt idx="7" formatCode="0">
                  <c:v>18.7</c:v>
                </c:pt>
                <c:pt idx="9" formatCode="0">
                  <c:v>19.2</c:v>
                </c:pt>
                <c:pt idx="10" formatCode="0">
                  <c:v>32.9</c:v>
                </c:pt>
                <c:pt idx="11" formatCode="0">
                  <c:v>20</c:v>
                </c:pt>
                <c:pt idx="12" formatCode="0">
                  <c:v>25.7</c:v>
                </c:pt>
                <c:pt idx="14" formatCode="0">
                  <c:v>26.4</c:v>
                </c:pt>
                <c:pt idx="15" formatCode="0">
                  <c:v>23.7</c:v>
                </c:pt>
                <c:pt idx="17" formatCode="0">
                  <c:v>22.6</c:v>
                </c:pt>
                <c:pt idx="18" formatCode="0">
                  <c:v>24.8</c:v>
                </c:pt>
                <c:pt idx="19" formatCode="0">
                  <c:v>33.4</c:v>
                </c:pt>
                <c:pt idx="20" formatCode="0">
                  <c:v>20.9</c:v>
                </c:pt>
                <c:pt idx="22" formatCode="0">
                  <c:v>31.2</c:v>
                </c:pt>
                <c:pt idx="23" formatCode="0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5385104"/>
        <c:axId val="175305216"/>
      </c:barChart>
      <c:catAx>
        <c:axId val="17538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effectLst/>
        </c:spPr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175305216"/>
        <c:crosses val="autoZero"/>
        <c:auto val="1"/>
        <c:lblAlgn val="ctr"/>
        <c:lblOffset val="200"/>
        <c:tickLblSkip val="1"/>
        <c:noMultiLvlLbl val="0"/>
      </c:catAx>
      <c:valAx>
        <c:axId val="17530521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75385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359903077803101E-2"/>
          <c:y val="2.2720539468678602E-3"/>
          <c:w val="0.875173878751764"/>
          <c:h val="0.11916226479886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960130942547"/>
          <c:y val="0.206915175330595"/>
          <c:w val="0.666287327201739"/>
          <c:h val="0.649715040167364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1.6552091426581299E-2"/>
                  <c:y val="1.5023271203453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803335343692E-2"/>
                  <c:y val="-1.64386183426511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864515053882901E-2"/>
                  <c:y val="4.1028457890780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2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328968408272098E-2"/>
                  <c:y val="0.10839175253768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2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2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sabe, no responde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37</c:v>
                </c:pt>
                <c:pt idx="1">
                  <c:v>47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83266398515908E-3"/>
          <c:y val="0.17227708206032694"/>
          <c:w val="0.97489645422824678"/>
          <c:h val="0.58394271296244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Si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7CA71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4"/>
                <c:pt idx="0" formatCode="0">
                  <c:v>36.700000000000003</c:v>
                </c:pt>
                <c:pt idx="2" formatCode="0">
                  <c:v>32.6</c:v>
                </c:pt>
                <c:pt idx="3" formatCode="0">
                  <c:v>43.3</c:v>
                </c:pt>
                <c:pt idx="5" formatCode="0">
                  <c:v>32.799999999999997</c:v>
                </c:pt>
                <c:pt idx="6" formatCode="0">
                  <c:v>38.200000000000003</c:v>
                </c:pt>
                <c:pt idx="7" formatCode="0">
                  <c:v>42.5</c:v>
                </c:pt>
                <c:pt idx="9" formatCode="0">
                  <c:v>29.9</c:v>
                </c:pt>
                <c:pt idx="10" formatCode="0">
                  <c:v>36.9</c:v>
                </c:pt>
                <c:pt idx="11" formatCode="0">
                  <c:v>44.6</c:v>
                </c:pt>
                <c:pt idx="12" formatCode="0">
                  <c:v>34.5</c:v>
                </c:pt>
                <c:pt idx="14" formatCode="0">
                  <c:v>37.9</c:v>
                </c:pt>
                <c:pt idx="15" formatCode="0">
                  <c:v>35.799999999999997</c:v>
                </c:pt>
                <c:pt idx="17" formatCode="0">
                  <c:v>27.2</c:v>
                </c:pt>
                <c:pt idx="18" formatCode="0">
                  <c:v>30.4</c:v>
                </c:pt>
                <c:pt idx="19" formatCode="0">
                  <c:v>53.6</c:v>
                </c:pt>
                <c:pt idx="20" formatCode="0">
                  <c:v>32.700000000000003</c:v>
                </c:pt>
                <c:pt idx="22" formatCode="0">
                  <c:v>41.4</c:v>
                </c:pt>
                <c:pt idx="23" formatCode="0">
                  <c:v>35.299999999999997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% No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Hoja1!$C$2:$C$25</c:f>
              <c:numCache>
                <c:formatCode>General</c:formatCode>
                <c:ptCount val="24"/>
                <c:pt idx="0" formatCode="0">
                  <c:v>-47</c:v>
                </c:pt>
                <c:pt idx="2" formatCode="0">
                  <c:v>-47</c:v>
                </c:pt>
                <c:pt idx="3" formatCode="0">
                  <c:v>-46</c:v>
                </c:pt>
                <c:pt idx="5" formatCode="0">
                  <c:v>-48</c:v>
                </c:pt>
                <c:pt idx="6" formatCode="0">
                  <c:v>-46</c:v>
                </c:pt>
                <c:pt idx="7" formatCode="0">
                  <c:v>-47</c:v>
                </c:pt>
                <c:pt idx="9" formatCode="0">
                  <c:v>-50</c:v>
                </c:pt>
                <c:pt idx="10" formatCode="0">
                  <c:v>-54</c:v>
                </c:pt>
                <c:pt idx="11" formatCode="0">
                  <c:v>-45</c:v>
                </c:pt>
                <c:pt idx="12" formatCode="0">
                  <c:v>-44</c:v>
                </c:pt>
                <c:pt idx="14" formatCode="0">
                  <c:v>-43</c:v>
                </c:pt>
                <c:pt idx="15" formatCode="0">
                  <c:v>-50</c:v>
                </c:pt>
                <c:pt idx="17" formatCode="0">
                  <c:v>-55</c:v>
                </c:pt>
                <c:pt idx="18" formatCode="0">
                  <c:v>-55</c:v>
                </c:pt>
                <c:pt idx="19" formatCode="0">
                  <c:v>-34</c:v>
                </c:pt>
                <c:pt idx="20" formatCode="0">
                  <c:v>-48</c:v>
                </c:pt>
                <c:pt idx="22" formatCode="0">
                  <c:v>-42</c:v>
                </c:pt>
                <c:pt idx="23" formatCode="0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175309696"/>
        <c:axId val="175310256"/>
      </c:barChart>
      <c:catAx>
        <c:axId val="1753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effectLst/>
        </c:spPr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175310256"/>
        <c:crosses val="autoZero"/>
        <c:auto val="1"/>
        <c:lblAlgn val="ctr"/>
        <c:lblOffset val="200"/>
        <c:tickLblSkip val="1"/>
        <c:noMultiLvlLbl val="0"/>
      </c:catAx>
      <c:valAx>
        <c:axId val="17531025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5309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00568637584649"/>
          <c:y val="1.7386957004777243E-2"/>
          <c:w val="0.52647097412290789"/>
          <c:h val="9.895666974502948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259496539322E-2"/>
          <c:y val="0.11911007117165601"/>
          <c:w val="0.79074239621591502"/>
          <c:h val="0.7755839022235100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AB2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9.0489884650844093E-2"/>
                  <c:y val="8.4093053253495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150161041967101E-2"/>
                  <c:y val="-1.18455203637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852044085669600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0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628239511151001"/>
                  <c:y val="0.116517473958058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0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0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De acuerdo</c:v>
                </c:pt>
                <c:pt idx="1">
                  <c:v>En desacuerdo</c:v>
                </c:pt>
                <c:pt idx="2">
                  <c:v>Ni de acuerdo ni en desacuerdo 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32</c:v>
                </c:pt>
                <c:pt idx="1">
                  <c:v>38</c:v>
                </c:pt>
                <c:pt idx="2">
                  <c:v>7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259496539322E-2"/>
          <c:y val="0.11911007117165601"/>
          <c:w val="0.79074239621591502"/>
          <c:h val="0.7755839022235100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EAB20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1.6158907973365E-2"/>
                  <c:y val="2.721203343887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686715364959701E-2"/>
                  <c:y val="-2.8746969211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8835090790489494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0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097165676647303E-2"/>
                  <c:y val="7.182524410371279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0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0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De acuerdo</c:v>
                </c:pt>
                <c:pt idx="1">
                  <c:v>En desacuerdo</c:v>
                </c:pt>
                <c:pt idx="2">
                  <c:v>Ni de acuerdo ni en desacuerdo </c:v>
                </c:pt>
                <c:pt idx="3">
                  <c:v>No sabe, no responde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31</c:v>
                </c:pt>
                <c:pt idx="1">
                  <c:v>41</c:v>
                </c:pt>
                <c:pt idx="2">
                  <c:v>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993363142065"/>
          <c:y val="0.18411695095979499"/>
          <c:w val="0.68086182199703205"/>
          <c:h val="0.6699477225677850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1.6552091426581299E-2"/>
                  <c:y val="1.5023271203453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2768987925606E-3"/>
                  <c:y val="-8.41333626376157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649136414517801E-3"/>
                  <c:y val="3.117866878578839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2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328968408272098E-2"/>
                  <c:y val="0.10839175253768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2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2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sabe, no responde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</c:v>
                </c:pt>
                <c:pt idx="1">
                  <c:v>67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1592673737599"/>
          <c:y val="0.13443469527208701"/>
          <c:w val="0.666287327201739"/>
          <c:h val="0.649715040167364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1.6552091426581299E-2"/>
                  <c:y val="1.5023271203453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81430237910001E-2"/>
                  <c:y val="-1.101304977403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513701850588E-2"/>
                  <c:y val="6.1094251738264597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6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328968408272098E-2"/>
                  <c:y val="0.10839175253768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6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6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sabe, no responde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55</c:v>
                </c:pt>
                <c:pt idx="1">
                  <c:v>37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83266398515908E-3"/>
          <c:y val="0.17227708206032699"/>
          <c:w val="0.974896454228247"/>
          <c:h val="0.5839427129624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Si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7CA71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4"/>
                <c:pt idx="0" formatCode="0">
                  <c:v>54.9</c:v>
                </c:pt>
                <c:pt idx="2" formatCode="0">
                  <c:v>56.6</c:v>
                </c:pt>
                <c:pt idx="3" formatCode="0">
                  <c:v>52.3</c:v>
                </c:pt>
                <c:pt idx="5" formatCode="0">
                  <c:v>57.6</c:v>
                </c:pt>
                <c:pt idx="6" formatCode="0">
                  <c:v>55.2</c:v>
                </c:pt>
                <c:pt idx="7" formatCode="0">
                  <c:v>47</c:v>
                </c:pt>
                <c:pt idx="9" formatCode="0">
                  <c:v>68.599999999999994</c:v>
                </c:pt>
                <c:pt idx="10" formatCode="0">
                  <c:v>64</c:v>
                </c:pt>
                <c:pt idx="11" formatCode="0">
                  <c:v>54.4</c:v>
                </c:pt>
                <c:pt idx="12" formatCode="0">
                  <c:v>48.9</c:v>
                </c:pt>
                <c:pt idx="14" formatCode="0">
                  <c:v>54.5</c:v>
                </c:pt>
                <c:pt idx="15" formatCode="0">
                  <c:v>55.3</c:v>
                </c:pt>
                <c:pt idx="17" formatCode="0">
                  <c:v>57.3</c:v>
                </c:pt>
                <c:pt idx="18" formatCode="0">
                  <c:v>57.2</c:v>
                </c:pt>
                <c:pt idx="19" formatCode="0">
                  <c:v>61.9</c:v>
                </c:pt>
                <c:pt idx="20" formatCode="0">
                  <c:v>49</c:v>
                </c:pt>
                <c:pt idx="22" formatCode="0">
                  <c:v>59.7</c:v>
                </c:pt>
                <c:pt idx="23" formatCode="0">
                  <c:v>54.3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% No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400" b="1">
                    <a:solidFill>
                      <a:srgbClr val="7B2C88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Hoja1!$C$2:$C$25</c:f>
              <c:numCache>
                <c:formatCode>General</c:formatCode>
                <c:ptCount val="24"/>
                <c:pt idx="0" formatCode="0">
                  <c:v>-37</c:v>
                </c:pt>
                <c:pt idx="2" formatCode="0">
                  <c:v>-34</c:v>
                </c:pt>
                <c:pt idx="3" formatCode="0">
                  <c:v>-40</c:v>
                </c:pt>
                <c:pt idx="5" formatCode="0">
                  <c:v>-34</c:v>
                </c:pt>
                <c:pt idx="6" formatCode="0">
                  <c:v>-37</c:v>
                </c:pt>
                <c:pt idx="7" formatCode="0">
                  <c:v>-40</c:v>
                </c:pt>
                <c:pt idx="9" formatCode="0">
                  <c:v>-24</c:v>
                </c:pt>
                <c:pt idx="10" formatCode="0">
                  <c:v>-31</c:v>
                </c:pt>
                <c:pt idx="11" formatCode="0">
                  <c:v>-42</c:v>
                </c:pt>
                <c:pt idx="12" formatCode="0">
                  <c:v>-39</c:v>
                </c:pt>
                <c:pt idx="14" formatCode="0">
                  <c:v>-35</c:v>
                </c:pt>
                <c:pt idx="15" formatCode="0">
                  <c:v>-38</c:v>
                </c:pt>
                <c:pt idx="17" formatCode="0">
                  <c:v>-38</c:v>
                </c:pt>
                <c:pt idx="18" formatCode="0">
                  <c:v>-30</c:v>
                </c:pt>
                <c:pt idx="19" formatCode="0">
                  <c:v>-31</c:v>
                </c:pt>
                <c:pt idx="20" formatCode="0">
                  <c:v>-41</c:v>
                </c:pt>
                <c:pt idx="22" formatCode="0">
                  <c:v>-37</c:v>
                </c:pt>
                <c:pt idx="23" formatCode="0">
                  <c:v>-37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174059744"/>
        <c:axId val="174060304"/>
      </c:barChart>
      <c:catAx>
        <c:axId val="17405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effectLst/>
        </c:spPr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174060304"/>
        <c:crosses val="autoZero"/>
        <c:auto val="1"/>
        <c:lblAlgn val="ctr"/>
        <c:lblOffset val="200"/>
        <c:tickLblSkip val="1"/>
        <c:noMultiLvlLbl val="0"/>
      </c:catAx>
      <c:valAx>
        <c:axId val="174060304"/>
        <c:scaling>
          <c:orientation val="minMax"/>
          <c:max val="80"/>
          <c:min val="-55"/>
        </c:scaling>
        <c:delete val="1"/>
        <c:axPos val="l"/>
        <c:numFmt formatCode="#,##0" sourceLinked="0"/>
        <c:majorTickMark val="out"/>
        <c:minorTickMark val="none"/>
        <c:tickLblPos val="nextTo"/>
        <c:crossAx val="174059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00568637584599"/>
          <c:y val="1.7386957004777201E-2"/>
          <c:w val="0.526470974122908"/>
          <c:h val="9.895666974502949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1592673737599"/>
          <c:y val="0.13443469527208701"/>
          <c:w val="0.666287327201739"/>
          <c:h val="0.649715040167364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2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1.6552091426581299E-2"/>
                  <c:y val="1.5023271203453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297851825988E-2"/>
                  <c:y val="-5.42556856861326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444595441776296E-3"/>
                  <c:y val="7.194538887549109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4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328968408272098E-2"/>
                  <c:y val="0.10839175253768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4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4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 nivel de cada empresa</c:v>
                </c:pt>
                <c:pt idx="1">
                  <c:v>Una sola gran negociación para todas las empresas del mismo rubro</c:v>
                </c:pt>
                <c:pt idx="2">
                  <c:v>No sabe, no responde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47</c:v>
                </c:pt>
                <c:pt idx="1">
                  <c:v>43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82714409142497E-3"/>
          <c:y val="0.15219836684813001"/>
          <c:w val="0.97500094112591695"/>
          <c:h val="0.5596894957799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A nivel de cada empresa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CA71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4"/>
                <c:pt idx="0" formatCode="0">
                  <c:v>47.3</c:v>
                </c:pt>
                <c:pt idx="2" formatCode="0">
                  <c:v>49.2</c:v>
                </c:pt>
                <c:pt idx="3" formatCode="0">
                  <c:v>44.2</c:v>
                </c:pt>
                <c:pt idx="5" formatCode="0">
                  <c:v>48.1</c:v>
                </c:pt>
                <c:pt idx="6" formatCode="0">
                  <c:v>47.8</c:v>
                </c:pt>
                <c:pt idx="7" formatCode="0">
                  <c:v>43.6</c:v>
                </c:pt>
                <c:pt idx="9" formatCode="0">
                  <c:v>57.9</c:v>
                </c:pt>
                <c:pt idx="10" formatCode="0">
                  <c:v>51.1</c:v>
                </c:pt>
                <c:pt idx="11" formatCode="0">
                  <c:v>55.8</c:v>
                </c:pt>
                <c:pt idx="12" formatCode="0">
                  <c:v>39.5</c:v>
                </c:pt>
                <c:pt idx="14" formatCode="0">
                  <c:v>48.8</c:v>
                </c:pt>
                <c:pt idx="15" formatCode="0">
                  <c:v>46.1</c:v>
                </c:pt>
                <c:pt idx="17" formatCode="0">
                  <c:v>53.2</c:v>
                </c:pt>
                <c:pt idx="18" formatCode="0">
                  <c:v>56.4</c:v>
                </c:pt>
                <c:pt idx="19" formatCode="0">
                  <c:v>42.5</c:v>
                </c:pt>
                <c:pt idx="20" formatCode="0">
                  <c:v>45.2</c:v>
                </c:pt>
                <c:pt idx="22" formatCode="0">
                  <c:v>50.6</c:v>
                </c:pt>
                <c:pt idx="23" formatCode="0">
                  <c:v>47.1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% Una sola gran negociación para todas las empresas del mismo rubro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000" b="1">
                    <a:solidFill>
                      <a:srgbClr val="7B2C88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Hoja1!$C$2:$C$25</c:f>
              <c:numCache>
                <c:formatCode>General</c:formatCode>
                <c:ptCount val="24"/>
                <c:pt idx="0" formatCode="0">
                  <c:v>43</c:v>
                </c:pt>
                <c:pt idx="2" formatCode="0">
                  <c:v>41.6</c:v>
                </c:pt>
                <c:pt idx="3" formatCode="0">
                  <c:v>45.4</c:v>
                </c:pt>
                <c:pt idx="5" formatCode="0">
                  <c:v>40.799999999999997</c:v>
                </c:pt>
                <c:pt idx="6" formatCode="0">
                  <c:v>44.6</c:v>
                </c:pt>
                <c:pt idx="7" formatCode="0">
                  <c:v>44</c:v>
                </c:pt>
                <c:pt idx="9" formatCode="0">
                  <c:v>35.9</c:v>
                </c:pt>
                <c:pt idx="10" formatCode="0">
                  <c:v>46.5</c:v>
                </c:pt>
                <c:pt idx="11" formatCode="0">
                  <c:v>37.1</c:v>
                </c:pt>
                <c:pt idx="12" formatCode="0">
                  <c:v>46.2</c:v>
                </c:pt>
                <c:pt idx="14" formatCode="0">
                  <c:v>42.4</c:v>
                </c:pt>
                <c:pt idx="15" formatCode="0">
                  <c:v>43.5</c:v>
                </c:pt>
                <c:pt idx="17" formatCode="0">
                  <c:v>40</c:v>
                </c:pt>
                <c:pt idx="18" formatCode="0">
                  <c:v>37.9</c:v>
                </c:pt>
                <c:pt idx="19" formatCode="0">
                  <c:v>50.8</c:v>
                </c:pt>
                <c:pt idx="20" formatCode="0">
                  <c:v>40.9</c:v>
                </c:pt>
                <c:pt idx="22" formatCode="0">
                  <c:v>43.7</c:v>
                </c:pt>
                <c:pt idx="23" formatCode="0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4237072"/>
        <c:axId val="174237632"/>
      </c:barChart>
      <c:catAx>
        <c:axId val="17423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effectLst/>
        </c:spPr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174237632"/>
        <c:crosses val="autoZero"/>
        <c:auto val="1"/>
        <c:lblAlgn val="ctr"/>
        <c:lblOffset val="200"/>
        <c:tickLblSkip val="1"/>
        <c:noMultiLvlLbl val="0"/>
      </c:catAx>
      <c:valAx>
        <c:axId val="17423763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74237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359903077803101E-2"/>
          <c:y val="2.8994673992452001E-2"/>
          <c:w val="0.875173878751764"/>
          <c:h val="6.037250069857560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1592673737599"/>
          <c:y val="0.13443469527208701"/>
          <c:w val="0.666287327201739"/>
          <c:h val="0.649715040167364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7.6987973558493498E-4"/>
                  <c:y val="0.297152836771342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009280714841E-3"/>
                  <c:y val="-5.15429014018259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065346905899299E-2"/>
                  <c:y val="4.2104761748118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4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328968408272098E-2"/>
                  <c:y val="0.10839175253768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4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4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Una sola gran negociación para todos los trabajadores de la empresa, independientemente del tipo de cargo o función que desempeñen</c:v>
                </c:pt>
                <c:pt idx="1">
                  <c:v>Negociaciones múltiples dependiendo del tipo de cargo o función que desempeñen</c:v>
                </c:pt>
                <c:pt idx="2">
                  <c:v>No sabe, no responde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55</c:v>
                </c:pt>
                <c:pt idx="1">
                  <c:v>34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82714409142497E-3"/>
          <c:y val="0.15219836684813001"/>
          <c:w val="0.97500094112591695"/>
          <c:h val="0.5596894957799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Una sola gran negociación para todos los trabajadores de la empresa, independientemente del tipo de cargo o función que desempeñen</c:v>
                </c:pt>
              </c:strCache>
            </c:strRef>
          </c:tx>
          <c:spPr>
            <a:solidFill>
              <a:srgbClr val="7CA71D"/>
            </a:solidFill>
            <a:ln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7CA71D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Hoja1!$B$2:$B$25</c:f>
              <c:numCache>
                <c:formatCode>General</c:formatCode>
                <c:ptCount val="24"/>
                <c:pt idx="0" formatCode="0">
                  <c:v>55.2</c:v>
                </c:pt>
                <c:pt idx="2" formatCode="0">
                  <c:v>56</c:v>
                </c:pt>
                <c:pt idx="3" formatCode="0">
                  <c:v>53.9</c:v>
                </c:pt>
                <c:pt idx="5" formatCode="0">
                  <c:v>50.1</c:v>
                </c:pt>
                <c:pt idx="6" formatCode="0">
                  <c:v>59.7</c:v>
                </c:pt>
                <c:pt idx="7" formatCode="0">
                  <c:v>54.1</c:v>
                </c:pt>
                <c:pt idx="9" formatCode="0">
                  <c:v>51.8</c:v>
                </c:pt>
                <c:pt idx="10" formatCode="0">
                  <c:v>62.2</c:v>
                </c:pt>
                <c:pt idx="11" formatCode="0">
                  <c:v>57.8</c:v>
                </c:pt>
                <c:pt idx="12" formatCode="0">
                  <c:v>52.2</c:v>
                </c:pt>
                <c:pt idx="14" formatCode="0">
                  <c:v>59.5</c:v>
                </c:pt>
                <c:pt idx="15" formatCode="0">
                  <c:v>51.7</c:v>
                </c:pt>
                <c:pt idx="17" formatCode="0">
                  <c:v>48.9</c:v>
                </c:pt>
                <c:pt idx="18" formatCode="0">
                  <c:v>61.5</c:v>
                </c:pt>
                <c:pt idx="19" formatCode="0">
                  <c:v>61.2</c:v>
                </c:pt>
                <c:pt idx="20" formatCode="0">
                  <c:v>53.2</c:v>
                </c:pt>
                <c:pt idx="22" formatCode="0">
                  <c:v>60.4</c:v>
                </c:pt>
                <c:pt idx="23" formatCode="0">
                  <c:v>53.8</c:v>
                </c:pt>
              </c:numCache>
            </c:numRef>
          </c:val>
        </c:ser>
        <c:ser>
          <c:idx val="3"/>
          <c:order val="1"/>
          <c:tx>
            <c:strRef>
              <c:f>Hoja1!$C$1</c:f>
              <c:strCache>
                <c:ptCount val="1"/>
                <c:pt idx="0">
                  <c:v>% Negociaciones múltiples dependiendo del tipo de cargo o función que desempeñen</c:v>
                </c:pt>
              </c:strCache>
            </c:strRef>
          </c:tx>
          <c:spPr>
            <a:solidFill>
              <a:srgbClr val="7B2C88"/>
            </a:solidFill>
            <a:ln>
              <a:solidFill>
                <a:sysClr val="window" lastClr="FFFFFF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rot="-60000"/>
              <a:lstStyle/>
              <a:p>
                <a:pPr>
                  <a:defRPr sz="1000" b="1">
                    <a:solidFill>
                      <a:srgbClr val="7B2C88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24"/>
                <c:pt idx="0">
                  <c:v>Total</c:v>
                </c:pt>
                <c:pt idx="1">
                  <c:v> </c:v>
                </c:pt>
                <c:pt idx="2">
                  <c:v>Hombre</c:v>
                </c:pt>
                <c:pt idx="3">
                  <c:v>Mujer</c:v>
                </c:pt>
                <c:pt idx="4">
                  <c:v>  </c:v>
                </c:pt>
                <c:pt idx="5">
                  <c:v>18-34 </c:v>
                </c:pt>
                <c:pt idx="6">
                  <c:v>35-54 </c:v>
                </c:pt>
                <c:pt idx="7">
                  <c:v>55 y + </c:v>
                </c:pt>
                <c:pt idx="8">
                  <c:v>   </c:v>
                </c:pt>
                <c:pt idx="9">
                  <c:v>C1 </c:v>
                </c:pt>
                <c:pt idx="10">
                  <c:v>C2 </c:v>
                </c:pt>
                <c:pt idx="11">
                  <c:v>C3 </c:v>
                </c:pt>
                <c:pt idx="12">
                  <c:v>D</c:v>
                </c:pt>
                <c:pt idx="13">
                  <c:v>    </c:v>
                </c:pt>
                <c:pt idx="14">
                  <c:v>Santiago </c:v>
                </c:pt>
                <c:pt idx="15">
                  <c:v>Regiones </c:v>
                </c:pt>
                <c:pt idx="17">
                  <c:v>Centro Derecha</c:v>
                </c:pt>
                <c:pt idx="18">
                  <c:v>Centro </c:v>
                </c:pt>
                <c:pt idx="19">
                  <c:v>Centro Izquierda </c:v>
                </c:pt>
                <c:pt idx="20">
                  <c:v>Independientes </c:v>
                </c:pt>
                <c:pt idx="22">
                  <c:v>Si tiene sindicato</c:v>
                </c:pt>
                <c:pt idx="23">
                  <c:v>No tiene sindicato</c:v>
                </c:pt>
              </c:strCache>
            </c:strRef>
          </c:cat>
          <c:val>
            <c:numRef>
              <c:f>Hoja1!$C$2:$C$25</c:f>
              <c:numCache>
                <c:formatCode>General</c:formatCode>
                <c:ptCount val="24"/>
                <c:pt idx="0" formatCode="0">
                  <c:v>33.5</c:v>
                </c:pt>
                <c:pt idx="2" formatCode="0">
                  <c:v>33</c:v>
                </c:pt>
                <c:pt idx="3" formatCode="0">
                  <c:v>34.200000000000003</c:v>
                </c:pt>
                <c:pt idx="5" formatCode="0">
                  <c:v>37.700000000000003</c:v>
                </c:pt>
                <c:pt idx="6" formatCode="0">
                  <c:v>30.2</c:v>
                </c:pt>
                <c:pt idx="7" formatCode="0">
                  <c:v>32.799999999999997</c:v>
                </c:pt>
                <c:pt idx="9" formatCode="0">
                  <c:v>41.7</c:v>
                </c:pt>
                <c:pt idx="10" formatCode="0">
                  <c:v>33.299999999999997</c:v>
                </c:pt>
                <c:pt idx="11" formatCode="0">
                  <c:v>35.6</c:v>
                </c:pt>
                <c:pt idx="12" formatCode="0">
                  <c:v>30.6</c:v>
                </c:pt>
                <c:pt idx="14" formatCode="0">
                  <c:v>28.8</c:v>
                </c:pt>
                <c:pt idx="15" formatCode="0">
                  <c:v>37.200000000000003</c:v>
                </c:pt>
                <c:pt idx="17" formatCode="0">
                  <c:v>43.3</c:v>
                </c:pt>
                <c:pt idx="18" formatCode="0">
                  <c:v>31.7</c:v>
                </c:pt>
                <c:pt idx="19" formatCode="0">
                  <c:v>31.4</c:v>
                </c:pt>
                <c:pt idx="20" formatCode="0">
                  <c:v>30.2</c:v>
                </c:pt>
                <c:pt idx="22" formatCode="0">
                  <c:v>34.9</c:v>
                </c:pt>
                <c:pt idx="23" formatCode="0">
                  <c:v>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74991296"/>
        <c:axId val="174991856"/>
      </c:barChart>
      <c:catAx>
        <c:axId val="17499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effectLst/>
        </c:spPr>
        <c:txPr>
          <a:bodyPr rot="-5400000" vert="horz"/>
          <a:lstStyle/>
          <a:p>
            <a:pPr>
              <a:defRPr sz="1050"/>
            </a:pPr>
            <a:endParaRPr lang="en-US"/>
          </a:p>
        </c:txPr>
        <c:crossAx val="174991856"/>
        <c:crosses val="autoZero"/>
        <c:auto val="1"/>
        <c:lblAlgn val="ctr"/>
        <c:lblOffset val="200"/>
        <c:tickLblSkip val="1"/>
        <c:noMultiLvlLbl val="0"/>
      </c:catAx>
      <c:valAx>
        <c:axId val="17499185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74991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359903077803101E-2"/>
          <c:y val="2.2720539468678602E-3"/>
          <c:w val="0.875173878751764"/>
          <c:h val="0.1539016708581200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61592673737599"/>
          <c:y val="0.13443469527208701"/>
          <c:w val="0.666287327201739"/>
          <c:h val="0.649715040167364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explosion val="3"/>
          <c:dPt>
            <c:idx val="0"/>
            <c:bubble3D val="0"/>
            <c:spPr>
              <a:solidFill>
                <a:srgbClr val="7CA71D"/>
              </a:solidFill>
              <a:ln>
                <a:solidFill>
                  <a:srgbClr val="00B050"/>
                </a:solidFill>
              </a:ln>
            </c:spPr>
          </c:dPt>
          <c:dPt>
            <c:idx val="1"/>
            <c:bubble3D val="0"/>
            <c:spPr>
              <a:solidFill>
                <a:srgbClr val="7B2C88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FFFF">
                  <a:lumMod val="75000"/>
                </a:srgbClr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8.6784752091037497E-3"/>
                  <c:y val="-3.38068459140662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70994740663736"/>
                  <c:y val="3.255341141167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47323958052281E-2"/>
                  <c:y val="5.838146745395800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2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328968408272098E-2"/>
                  <c:y val="0.10839175253768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s-CL" sz="1200" b="0">
                      <a:latin typeface="Arial" panose="020B0604020202020204" pitchFamily="34" charset="0"/>
                      <a:ea typeface="Arial Unicode MS" panose="020B0604020202020204" pitchFamily="34" charset="-128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382072792024E-3"/>
                  <c:y val="5.05989806339244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L" sz="1200" b="0"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Todos los trabajadores de la empresa independientemente de si pertenecen o no a un sindicato</c:v>
                </c:pt>
                <c:pt idx="1">
                  <c:v>Solo los trabajadores afiliados a un sindicato </c:v>
                </c:pt>
                <c:pt idx="2">
                  <c:v>No sabe, no responde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67</c:v>
                </c:pt>
                <c:pt idx="1">
                  <c:v>25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87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65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58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6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69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6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73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36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54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72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E8A0-ADF8-6147-A2D1-561E2472C890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2176-BD5D-6846-AA1B-1EB09664CAC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85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Pensando en la negociación colectiva dentro de la empresa en que trabaja, </a:t>
            </a:r>
            <a:endParaRPr lang="es-ES_tradnl" sz="1400" dirty="0" smtClean="0">
              <a:solidFill>
                <a:srgbClr val="376092"/>
              </a:solidFill>
              <a:latin typeface="Helvetica Neue"/>
              <a:cs typeface="Helvetica Neue"/>
            </a:endParaRPr>
          </a:p>
          <a:p>
            <a:pPr lvl="0"/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usted </a:t>
            </a:r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preferiría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...?</a:t>
            </a:r>
          </a:p>
          <a:p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% en base a quienes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Trabajan (56%)</a:t>
            </a:r>
            <a:endParaRPr lang="es-CL" sz="1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Evaluación negociación colectiva 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6" name="3 Gráfico"/>
          <p:cNvGraphicFramePr/>
          <p:nvPr>
            <p:extLst>
              <p:ext uri="{D42A27DB-BD31-4B8C-83A1-F6EECF244321}">
                <p14:modId xmlns:p14="http://schemas.microsoft.com/office/powerpoint/2010/main" val="1703043205"/>
              </p:ext>
            </p:extLst>
          </p:nvPr>
        </p:nvGraphicFramePr>
        <p:xfrm>
          <a:off x="611560" y="1361166"/>
          <a:ext cx="8064896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107503" y="5904203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790.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7503" y="6231434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5535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Pensando en la negociación colectiva dentro de la empresa en que trabaja, </a:t>
            </a:r>
            <a:endParaRPr lang="es-ES_tradnl" sz="1400" dirty="0" smtClean="0">
              <a:solidFill>
                <a:srgbClr val="376092"/>
              </a:solidFill>
              <a:latin typeface="Helvetica Neue"/>
              <a:cs typeface="Helvetica Neue"/>
            </a:endParaRPr>
          </a:p>
          <a:p>
            <a:pPr lvl="0"/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usted </a:t>
            </a:r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preferiría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...?</a:t>
            </a:r>
          </a:p>
          <a:p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% en base a quienes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Trabajan (56%)</a:t>
            </a:r>
            <a:endParaRPr lang="es-CL" sz="1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rgbClr val="376092"/>
                </a:solidFill>
                <a:latin typeface="Helvetica Neue"/>
                <a:cs typeface="Helvetica Neue"/>
              </a:rPr>
              <a:t>Evaluación negociación colectiva 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802298318"/>
              </p:ext>
            </p:extLst>
          </p:nvPr>
        </p:nvGraphicFramePr>
        <p:xfrm>
          <a:off x="251520" y="1412776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107503" y="6026804"/>
            <a:ext cx="4187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790. Se omite categoría ‘No sabe, no responde’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7503" y="6328380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4210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1559A2"/>
                </a:solidFill>
                <a:latin typeface="Helvetica Neue"/>
                <a:cs typeface="Helvetica Neue"/>
              </a:rPr>
              <a:t>¿Quién debería recibir los beneficios acordados en la negociación colectiva</a:t>
            </a:r>
            <a:r>
              <a:rPr lang="es-ES_tradnl" sz="1400" dirty="0" smtClean="0">
                <a:solidFill>
                  <a:srgbClr val="1559A2"/>
                </a:solidFill>
                <a:latin typeface="Helvetica Neue"/>
                <a:cs typeface="Helvetica Neue"/>
              </a:rPr>
              <a:t>?</a:t>
            </a:r>
          </a:p>
          <a:p>
            <a:r>
              <a:rPr lang="es-ES_tradnl" sz="1400" dirty="0">
                <a:solidFill>
                  <a:srgbClr val="1559A2"/>
                </a:solidFill>
                <a:latin typeface="Helvetica Neue"/>
                <a:cs typeface="Helvetica Neue"/>
              </a:rPr>
              <a:t>% en base a quienes </a:t>
            </a:r>
            <a:r>
              <a:rPr lang="es-ES_tradnl" sz="1400" dirty="0" smtClean="0">
                <a:solidFill>
                  <a:srgbClr val="1559A2"/>
                </a:solidFill>
                <a:latin typeface="Helvetica Neue"/>
                <a:cs typeface="Helvetica Neue"/>
              </a:rPr>
              <a:t>Trabajan (56%)</a:t>
            </a:r>
            <a:endParaRPr lang="es-CL" sz="1400" dirty="0">
              <a:solidFill>
                <a:srgbClr val="1559A2"/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Beneficios negociación colectiva 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6" name="3 Gráfico"/>
          <p:cNvGraphicFramePr/>
          <p:nvPr>
            <p:extLst>
              <p:ext uri="{D42A27DB-BD31-4B8C-83A1-F6EECF244321}">
                <p14:modId xmlns:p14="http://schemas.microsoft.com/office/powerpoint/2010/main" val="4252613416"/>
              </p:ext>
            </p:extLst>
          </p:nvPr>
        </p:nvGraphicFramePr>
        <p:xfrm>
          <a:off x="611560" y="1681858"/>
          <a:ext cx="8064896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114468" y="5892082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468" y="6193658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5199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¿Quién debería recibir los beneficios acordados en la negociación colectiva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?</a:t>
            </a:r>
          </a:p>
          <a:p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% en base a quienes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Trabajan (56%)</a:t>
            </a:r>
            <a:endParaRPr lang="es-CL" sz="1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rgbClr val="376092"/>
                </a:solidFill>
                <a:latin typeface="Helvetica Neue"/>
                <a:cs typeface="Helvetica Neue"/>
              </a:rPr>
              <a:t>Beneficios negociación </a:t>
            </a:r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colectiva 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75810834"/>
              </p:ext>
            </p:extLst>
          </p:nvPr>
        </p:nvGraphicFramePr>
        <p:xfrm>
          <a:off x="251520" y="1412776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107503" y="5888305"/>
            <a:ext cx="4187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790. Se omite categoría ‘No sabe, no responde’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7503" y="6271658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7355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Rectángulo"/>
          <p:cNvSpPr/>
          <p:nvPr/>
        </p:nvSpPr>
        <p:spPr>
          <a:xfrm>
            <a:off x="225343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¿Cree usted que la reforma laboral del gobierno mejorará </a:t>
            </a:r>
            <a:endParaRPr lang="es-ES_tradnl" sz="1400" dirty="0" smtClean="0">
              <a:solidFill>
                <a:srgbClr val="376092"/>
              </a:solidFill>
              <a:latin typeface="Helvetica Neue"/>
              <a:cs typeface="Helvetica Neue"/>
            </a:endParaRPr>
          </a:p>
          <a:p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las </a:t>
            </a:r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condiciones de su empleo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?</a:t>
            </a:r>
          </a:p>
          <a:p>
            <a:r>
              <a:rPr lang="es-ES_tradnl" sz="1400" dirty="0">
                <a:solidFill>
                  <a:srgbClr val="1559A2"/>
                </a:solidFill>
                <a:latin typeface="Helvetica Neue"/>
                <a:cs typeface="Helvetica Neue"/>
              </a:rPr>
              <a:t>% en base a quienes Trabajan (56</a:t>
            </a:r>
            <a:r>
              <a:rPr lang="es-ES_tradnl" sz="1400" dirty="0" smtClean="0">
                <a:solidFill>
                  <a:srgbClr val="1559A2"/>
                </a:solidFill>
                <a:latin typeface="Helvetica Neue"/>
                <a:cs typeface="Helvetica Neue"/>
              </a:rPr>
              <a:t>%)</a:t>
            </a:r>
            <a:endParaRPr lang="es-ES_tradnl" sz="1400" dirty="0" smtClean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Expectativas Reforma Laboral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14" name="3 Gráfico"/>
          <p:cNvGraphicFramePr/>
          <p:nvPr>
            <p:extLst>
              <p:ext uri="{D42A27DB-BD31-4B8C-83A1-F6EECF244321}">
                <p14:modId xmlns:p14="http://schemas.microsoft.com/office/powerpoint/2010/main" val="1598784102"/>
              </p:ext>
            </p:extLst>
          </p:nvPr>
        </p:nvGraphicFramePr>
        <p:xfrm>
          <a:off x="827584" y="980728"/>
          <a:ext cx="72728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0 CuadroTexto"/>
          <p:cNvSpPr txBox="1"/>
          <p:nvPr/>
        </p:nvSpPr>
        <p:spPr>
          <a:xfrm>
            <a:off x="395536" y="5842564"/>
            <a:ext cx="895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: 790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2052" y="6127412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5015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07503" y="6093296"/>
            <a:ext cx="895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7503" y="6382044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  <p:graphicFrame>
        <p:nvGraphicFramePr>
          <p:cNvPr id="7" name="5 Gráfico"/>
          <p:cNvGraphicFramePr/>
          <p:nvPr>
            <p:extLst>
              <p:ext uri="{D42A27DB-BD31-4B8C-83A1-F6EECF244321}">
                <p14:modId xmlns:p14="http://schemas.microsoft.com/office/powerpoint/2010/main" val="1360943693"/>
              </p:ext>
            </p:extLst>
          </p:nvPr>
        </p:nvGraphicFramePr>
        <p:xfrm>
          <a:off x="251520" y="1412776"/>
          <a:ext cx="863555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8 Rectángulo"/>
          <p:cNvSpPr/>
          <p:nvPr/>
        </p:nvSpPr>
        <p:spPr>
          <a:xfrm>
            <a:off x="225343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1559A2"/>
                </a:solidFill>
                <a:cs typeface="Calibri"/>
              </a:rPr>
              <a:t>¿Cree usted que la reforma laboral del gobierno mejorará las condiciones de su empleo</a:t>
            </a:r>
            <a:r>
              <a:rPr lang="es-ES_tradnl" sz="1400" b="1" dirty="0" smtClean="0">
                <a:solidFill>
                  <a:srgbClr val="1559A2"/>
                </a:solidFill>
                <a:cs typeface="Calibri"/>
              </a:rPr>
              <a:t>?</a:t>
            </a:r>
          </a:p>
          <a:p>
            <a:r>
              <a:rPr lang="es-ES_tradnl" sz="1400" b="1" dirty="0">
                <a:solidFill>
                  <a:srgbClr val="1559A2"/>
                </a:solidFill>
                <a:cs typeface="Calibri"/>
              </a:rPr>
              <a:t>% en base a quienes Trabajan (56%)</a:t>
            </a:r>
            <a:endParaRPr lang="es-CL" sz="1400" b="1" dirty="0">
              <a:solidFill>
                <a:srgbClr val="1559A2"/>
              </a:solidFill>
              <a:cs typeface="Calibri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155CA7"/>
                </a:solidFill>
                <a:cs typeface="Calibri"/>
              </a:rPr>
              <a:t>Expectativas Reforma Laboral</a:t>
            </a:r>
          </a:p>
        </p:txBody>
      </p:sp>
    </p:spTree>
    <p:extLst>
      <p:ext uri="{BB962C8B-B14F-4D97-AF65-F5344CB8AC3E}">
        <p14:creationId xmlns:p14="http://schemas.microsoft.com/office/powerpoint/2010/main" val="3150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En general, ¿Ud. está de acuerdo o en desacuerdo </a:t>
            </a:r>
            <a:endParaRPr lang="es-ES_tradnl" sz="1400" dirty="0" smtClean="0">
              <a:solidFill>
                <a:schemeClr val="accent1">
                  <a:lumMod val="75000"/>
                </a:schemeClr>
              </a:solidFill>
              <a:latin typeface="Helvetica Neue"/>
              <a:cs typeface="Helvetica Neue"/>
            </a:endParaRPr>
          </a:p>
          <a:p>
            <a:pPr algn="just"/>
            <a:r>
              <a:rPr lang="es-ES_tradnl" sz="1400" dirty="0" smtClean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con </a:t>
            </a:r>
            <a:r>
              <a:rPr lang="es-ES_tradnl" sz="1400" dirty="0">
                <a:solidFill>
                  <a:schemeClr val="accent1">
                    <a:lumMod val="75000"/>
                  </a:schemeClr>
                </a:solidFill>
                <a:latin typeface="Helvetica Neue"/>
                <a:cs typeface="Helvetica Neue"/>
              </a:rPr>
              <a:t>la reforma laboral presentada por Michelle Bachelet?</a:t>
            </a:r>
            <a:endParaRPr lang="es-CL" sz="1400" dirty="0">
              <a:solidFill>
                <a:schemeClr val="accent1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rgbClr val="376092"/>
                </a:solidFill>
                <a:latin typeface="Helvetica Neue"/>
                <a:cs typeface="Helvetica Neue"/>
              </a:rPr>
              <a:t>Evaluación Reforma Laboral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107503" y="5217357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1417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3 Gráfico"/>
          <p:cNvGraphicFramePr/>
          <p:nvPr>
            <p:extLst>
              <p:ext uri="{D42A27DB-BD31-4B8C-83A1-F6EECF244321}">
                <p14:modId xmlns:p14="http://schemas.microsoft.com/office/powerpoint/2010/main" val="1662238458"/>
              </p:ext>
            </p:extLst>
          </p:nvPr>
        </p:nvGraphicFramePr>
        <p:xfrm>
          <a:off x="395535" y="2375392"/>
          <a:ext cx="3929721" cy="312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899592" y="1628800"/>
            <a:ext cx="27723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3399"/>
                </a:solidFill>
              </a:rPr>
              <a:t>Total muestra</a:t>
            </a:r>
            <a:endParaRPr lang="es-CL" dirty="0">
              <a:solidFill>
                <a:srgbClr val="003399"/>
              </a:solidFill>
            </a:endParaRPr>
          </a:p>
        </p:txBody>
      </p:sp>
      <p:sp>
        <p:nvSpPr>
          <p:cNvPr id="9" name="9 Rectángulo"/>
          <p:cNvSpPr/>
          <p:nvPr/>
        </p:nvSpPr>
        <p:spPr>
          <a:xfrm>
            <a:off x="5652120" y="1628800"/>
            <a:ext cx="2772308" cy="85314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3399"/>
                </a:solidFill>
              </a:rPr>
              <a:t>Base trabajadores</a:t>
            </a:r>
            <a:endParaRPr lang="es-CL" dirty="0">
              <a:solidFill>
                <a:srgbClr val="003399"/>
              </a:solidFill>
            </a:endParaRPr>
          </a:p>
        </p:txBody>
      </p:sp>
      <p:graphicFrame>
        <p:nvGraphicFramePr>
          <p:cNvPr id="10" name="3 Gráfico"/>
          <p:cNvGraphicFramePr/>
          <p:nvPr>
            <p:extLst>
              <p:ext uri="{D42A27DB-BD31-4B8C-83A1-F6EECF244321}">
                <p14:modId xmlns:p14="http://schemas.microsoft.com/office/powerpoint/2010/main" val="604185675"/>
              </p:ext>
            </p:extLst>
          </p:nvPr>
        </p:nvGraphicFramePr>
        <p:xfrm>
          <a:off x="5004048" y="2447400"/>
          <a:ext cx="3929721" cy="312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364088" y="5217357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7503" y="5566136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42406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9"/>
          <p:cNvSpPr>
            <a:spLocks noGrp="1"/>
          </p:cNvSpPr>
          <p:nvPr>
            <p:ph type="title"/>
          </p:nvPr>
        </p:nvSpPr>
        <p:spPr>
          <a:xfrm>
            <a:off x="319315" y="141668"/>
            <a:ext cx="7870528" cy="921543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solidFill>
                  <a:srgbClr val="24C1FF"/>
                </a:solidFill>
                <a:latin typeface="Helvetica Neue"/>
                <a:cs typeface="Helvetica Neue"/>
              </a:rPr>
              <a:t>Metodología</a:t>
            </a:r>
            <a:endParaRPr lang="es-CL" sz="2400" dirty="0">
              <a:solidFill>
                <a:srgbClr val="24C1FF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46940"/>
              </p:ext>
            </p:extLst>
          </p:nvPr>
        </p:nvGraphicFramePr>
        <p:xfrm>
          <a:off x="175905" y="1094691"/>
          <a:ext cx="7418972" cy="5069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8891"/>
                <a:gridCol w="190230"/>
                <a:gridCol w="5389851"/>
              </a:tblGrid>
              <a:tr h="459586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Técnica</a:t>
                      </a:r>
                      <a:endParaRPr lang="es-MX" sz="12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Encuestas Telefónicas con Cati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encuestas Cara a Cara en puntos de afluencia con Tablet.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</a:tr>
              <a:tr h="649812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Universo</a:t>
                      </a:r>
                      <a:endParaRPr lang="es-MX" sz="12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Chilenos, hombres y mujeres mayores de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años, habitantes de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</a:t>
                      </a:r>
                      <a:r>
                        <a:rPr lang="es-ES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73 comunas urbanas con más de 50 mil personas</a:t>
                      </a:r>
                      <a:r>
                        <a:rPr lang="es-CL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representan el 70.9% del total del país.</a:t>
                      </a:r>
                      <a:endParaRPr lang="es-MX" sz="1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</a:tr>
              <a:tr h="1820429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Muestreo</a:t>
                      </a:r>
                      <a:endParaRPr lang="es-MX" sz="12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las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ntrevistas a través de teléfono fijo el muestreo fue probabilístico, a partir de BBDD con cobertura nacional, propias de CADEM,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d</a:t>
                      </a: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entro del hogar, la selección de los sujetos se hizo por cuotas de sexo,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edad y NSE (Alto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C1-C2; Medio C3; Bajo D/E)</a:t>
                      </a: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 las entrevistas cara a cara en punto fijo con </a:t>
                      </a:r>
                      <a:r>
                        <a:rPr lang="es-MX" sz="1200" kern="1200" dirty="0" err="1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tablet</a:t>
                      </a: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 pre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-definieron cuotas para comunas específicas en la Región Metropolitana, Valparaíso y Biobío, además de sexo, edad y GSE (ABC1 y D/E) como complemento al muestreo del teléfono fijo.</a:t>
                      </a:r>
                      <a:endParaRPr lang="es-MX" sz="1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</a:tr>
              <a:tr h="1030262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Muestra</a:t>
                      </a:r>
                      <a:endParaRPr lang="es-MX" sz="12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1417 casos. 992 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entrevistas fueron aplicadas telefónicamente y 425 entrevistas cara a cara en puntos de afluencia.</a:t>
                      </a: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Margen de error de +/- 2,6 puntos porcentuales al 95% de confianza.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 casos a trabajadores, con un margen de error de +/-</a:t>
                      </a:r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3,5 puntos porcentuales al 95% de confianza. </a:t>
                      </a:r>
                      <a:endParaRPr lang="es-MX" sz="1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</a:tr>
              <a:tr h="649812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Ponderación</a:t>
                      </a:r>
                      <a:endParaRPr lang="es-MX" sz="12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datos fueron ponderados a </a:t>
                      </a:r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 de sujetos por GSE, Zona, Sexo y Edad, obteniendo una muestra de representación nacional para el universo en estudio.</a:t>
                      </a:r>
                    </a:p>
                  </a:txBody>
                  <a:tcPr marL="79135" marR="79135" marT="39568" marB="39568"/>
                </a:tc>
              </a:tr>
              <a:tr h="459586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Bef>
                          <a:spcPct val="0"/>
                        </a:spcBef>
                        <a:buNone/>
                      </a:pPr>
                      <a:r>
                        <a:rPr lang="es-MX" sz="1200" b="1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Fecha de Terreno semanal </a:t>
                      </a:r>
                      <a:endParaRPr lang="es-MX" sz="12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r>
                        <a:rPr lang="es-MX" sz="1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kern="1200" baseline="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 Miércoles 25 y Jueves 03 de Abril de 2015.</a:t>
                      </a:r>
                      <a:endParaRPr lang="es-MX" sz="1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35" marR="79135" marT="39568" marB="395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6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260648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rgbClr val="376092"/>
                </a:solidFill>
                <a:latin typeface="Helvetica Neue"/>
                <a:cs typeface="Helvetica Neue"/>
              </a:rPr>
              <a:t>Distribución muestra por </a:t>
            </a:r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Ocupación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5" name="10 CuadroTexto"/>
          <p:cNvSpPr txBox="1"/>
          <p:nvPr/>
        </p:nvSpPr>
        <p:spPr>
          <a:xfrm>
            <a:off x="107503" y="6392361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1417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3 Gráfico"/>
          <p:cNvGraphicFramePr/>
          <p:nvPr>
            <p:extLst>
              <p:ext uri="{D42A27DB-BD31-4B8C-83A1-F6EECF244321}">
                <p14:modId xmlns:p14="http://schemas.microsoft.com/office/powerpoint/2010/main" val="379454944"/>
              </p:ext>
            </p:extLst>
          </p:nvPr>
        </p:nvGraphicFramePr>
        <p:xfrm>
          <a:off x="688536" y="1322683"/>
          <a:ext cx="7393849" cy="429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07503" y="5925320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978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¿En su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empresa o lugar de trabajo </a:t>
            </a:r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existe un sindicato?</a:t>
            </a:r>
            <a:endParaRPr lang="es-CL" sz="1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Existencia sindicatos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3096490" y="1073774"/>
            <a:ext cx="2772308" cy="85314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3399"/>
                </a:solidFill>
              </a:rPr>
              <a:t>Base trabajadores</a:t>
            </a:r>
            <a:endParaRPr lang="es-CL" dirty="0">
              <a:solidFill>
                <a:srgbClr val="003399"/>
              </a:solidFill>
            </a:endParaRPr>
          </a:p>
        </p:txBody>
      </p:sp>
      <p:graphicFrame>
        <p:nvGraphicFramePr>
          <p:cNvPr id="9" name="3 Gráfico"/>
          <p:cNvGraphicFramePr/>
          <p:nvPr>
            <p:extLst>
              <p:ext uri="{D42A27DB-BD31-4B8C-83A1-F6EECF244321}">
                <p14:modId xmlns:p14="http://schemas.microsoft.com/office/powerpoint/2010/main" val="1655214311"/>
              </p:ext>
            </p:extLst>
          </p:nvPr>
        </p:nvGraphicFramePr>
        <p:xfrm>
          <a:off x="2736450" y="2081886"/>
          <a:ext cx="3929721" cy="312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0 CuadroTexto"/>
          <p:cNvSpPr txBox="1"/>
          <p:nvPr/>
        </p:nvSpPr>
        <p:spPr>
          <a:xfrm>
            <a:off x="3332382" y="5152975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567" y="5671404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2505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193" y="2737516"/>
            <a:ext cx="5979870" cy="633257"/>
          </a:xfrm>
        </p:spPr>
        <p:txBody>
          <a:bodyPr>
            <a:noAutofit/>
          </a:bodyPr>
          <a:lstStyle/>
          <a:p>
            <a:pPr algn="l"/>
            <a:r>
              <a:rPr lang="es-CL" sz="4600" dirty="0" smtClean="0">
                <a:solidFill>
                  <a:srgbClr val="24C1FF"/>
                </a:solidFill>
                <a:latin typeface="Helvetica Neue"/>
                <a:cs typeface="Helvetica Neue"/>
              </a:rPr>
              <a:t>Resultados</a:t>
            </a:r>
            <a:endParaRPr lang="es-CL" sz="4600" dirty="0">
              <a:solidFill>
                <a:srgbClr val="24C1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06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 Light"/>
                <a:cs typeface="Helvetica Neue Light"/>
              </a:rPr>
              <a:t>Pensando en su trabajo ¿Le gustaría a usted poder flexibilizar su jornada </a:t>
            </a:r>
            <a:endParaRPr lang="es-ES_tradnl" sz="1400" dirty="0" smtClean="0">
              <a:solidFill>
                <a:srgbClr val="376092"/>
              </a:solidFill>
              <a:latin typeface="Helvetica Neue Light"/>
              <a:cs typeface="Helvetica Neue Light"/>
            </a:endParaRPr>
          </a:p>
          <a:p>
            <a:pPr lvl="0"/>
            <a:r>
              <a:rPr lang="es-ES_tradnl" sz="1400" dirty="0" smtClean="0">
                <a:solidFill>
                  <a:srgbClr val="376092"/>
                </a:solidFill>
                <a:latin typeface="Helvetica Neue Light"/>
                <a:cs typeface="Helvetica Neue Light"/>
              </a:rPr>
              <a:t>con </a:t>
            </a:r>
            <a:r>
              <a:rPr lang="es-ES_tradnl" sz="1400" dirty="0">
                <a:solidFill>
                  <a:srgbClr val="376092"/>
                </a:solidFill>
                <a:latin typeface="Helvetica Neue Light"/>
                <a:cs typeface="Helvetica Neue Light"/>
              </a:rPr>
              <a:t>el fin de poder trabajar menos durante algunas semanas del año </a:t>
            </a:r>
            <a:r>
              <a:rPr lang="es-ES" sz="1400" dirty="0" smtClean="0">
                <a:solidFill>
                  <a:srgbClr val="376092"/>
                </a:solidFill>
                <a:latin typeface="Helvetica Neue Light"/>
                <a:cs typeface="Helvetica Neue Light"/>
              </a:rPr>
              <a:t>a</a:t>
            </a:r>
            <a:r>
              <a:rPr lang="es-ES_tradnl" sz="1400" dirty="0" smtClean="0">
                <a:solidFill>
                  <a:srgbClr val="376092"/>
                </a:solidFill>
                <a:latin typeface="Helvetica Neue Light"/>
                <a:cs typeface="Helvetica Neue Light"/>
              </a:rPr>
              <a:t> </a:t>
            </a:r>
          </a:p>
          <a:p>
            <a:pPr lvl="0"/>
            <a:r>
              <a:rPr lang="es-ES_tradnl" sz="1400" dirty="0" smtClean="0">
                <a:solidFill>
                  <a:srgbClr val="376092"/>
                </a:solidFill>
                <a:latin typeface="Helvetica Neue Light"/>
                <a:cs typeface="Helvetica Neue Light"/>
              </a:rPr>
              <a:t>cambio </a:t>
            </a:r>
            <a:r>
              <a:rPr lang="es-ES_tradnl" sz="1400" dirty="0">
                <a:solidFill>
                  <a:srgbClr val="376092"/>
                </a:solidFill>
                <a:latin typeface="Helvetica Neue Light"/>
                <a:cs typeface="Helvetica Neue Light"/>
              </a:rPr>
              <a:t>de más en otras semanas? </a:t>
            </a:r>
            <a:r>
              <a:rPr lang="es-ES_tradnl" sz="1400" dirty="0" smtClean="0">
                <a:solidFill>
                  <a:srgbClr val="376092"/>
                </a:solidFill>
                <a:latin typeface="Helvetica Neue Light"/>
                <a:cs typeface="Helvetica Neue Light"/>
              </a:rPr>
              <a:t>% en base a quienes Trabajan (56%)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Evaluación flexibilidad laboral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6" name="3 Gráfico"/>
          <p:cNvGraphicFramePr/>
          <p:nvPr>
            <p:extLst>
              <p:ext uri="{D42A27DB-BD31-4B8C-83A1-F6EECF244321}">
                <p14:modId xmlns:p14="http://schemas.microsoft.com/office/powerpoint/2010/main" val="1054062227"/>
              </p:ext>
            </p:extLst>
          </p:nvPr>
        </p:nvGraphicFramePr>
        <p:xfrm>
          <a:off x="611560" y="1386821"/>
          <a:ext cx="8064896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107503" y="592985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790. 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7503" y="6206857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6755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 Light"/>
                <a:cs typeface="Helvetica Neue Light"/>
              </a:rPr>
              <a:t>Pensando en su trabajo ¿Le gustaría a usted poder flexibilizar su jornada con el fin de poder trabajar menos durante algunas semanas del año a cambio de más en otras semanas? </a:t>
            </a:r>
            <a:endParaRPr lang="es-ES_tradnl" sz="1400" dirty="0" smtClean="0">
              <a:solidFill>
                <a:srgbClr val="376092"/>
              </a:solidFill>
              <a:latin typeface="Helvetica Neue Light"/>
              <a:cs typeface="Helvetica Neue Light"/>
            </a:endParaRPr>
          </a:p>
          <a:p>
            <a:r>
              <a:rPr lang="es-ES_tradnl" sz="1400" dirty="0">
                <a:solidFill>
                  <a:srgbClr val="376092"/>
                </a:solidFill>
                <a:latin typeface="Helvetica Neue Light"/>
                <a:cs typeface="Helvetica Neue Light"/>
              </a:rPr>
              <a:t>% en base a quienes </a:t>
            </a:r>
            <a:r>
              <a:rPr lang="es-ES_tradnl" sz="1400" dirty="0" smtClean="0">
                <a:solidFill>
                  <a:srgbClr val="376092"/>
                </a:solidFill>
                <a:latin typeface="Helvetica Neue Light"/>
                <a:cs typeface="Helvetica Neue Light"/>
              </a:rPr>
              <a:t>Trabajan (56%)</a:t>
            </a:r>
            <a:endParaRPr lang="es-ES_tradnl" sz="1400" dirty="0">
              <a:solidFill>
                <a:srgbClr val="376092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rgbClr val="376092"/>
                </a:solidFill>
                <a:latin typeface="Helvetica Neue"/>
                <a:cs typeface="Helvetica Neue"/>
              </a:rPr>
              <a:t>Evaluación flexibilidad laboral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809892875"/>
              </p:ext>
            </p:extLst>
          </p:nvPr>
        </p:nvGraphicFramePr>
        <p:xfrm>
          <a:off x="251520" y="1300150"/>
          <a:ext cx="863555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107504" y="5770162"/>
            <a:ext cx="4187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790. </a:t>
            </a:r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Se omite categoría ‘No sabe, no responde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’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7504" y="6071738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10834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Pensando en la negociación colectiva ¿Usted preferiría que fuera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...?</a:t>
            </a:r>
          </a:p>
          <a:p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% en base a quienes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Trabajan (56%)</a:t>
            </a:r>
            <a:endParaRPr lang="es-CL" sz="1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376092"/>
                </a:solidFill>
                <a:latin typeface="Helvetica Neue"/>
                <a:cs typeface="Helvetica Neue"/>
              </a:rPr>
              <a:t>Evaluación negociación colectiva</a:t>
            </a:r>
            <a:endParaRPr lang="es-MX" sz="2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6" name="3 Gráfico"/>
          <p:cNvGraphicFramePr/>
          <p:nvPr>
            <p:extLst>
              <p:ext uri="{D42A27DB-BD31-4B8C-83A1-F6EECF244321}">
                <p14:modId xmlns:p14="http://schemas.microsoft.com/office/powerpoint/2010/main" val="4094291846"/>
              </p:ext>
            </p:extLst>
          </p:nvPr>
        </p:nvGraphicFramePr>
        <p:xfrm>
          <a:off x="611560" y="1361166"/>
          <a:ext cx="8064896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0 CuadroTexto"/>
          <p:cNvSpPr txBox="1"/>
          <p:nvPr/>
        </p:nvSpPr>
        <p:spPr>
          <a:xfrm>
            <a:off x="114468" y="5609872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7748" y="5911448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27650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>
          <a:xfrm>
            <a:off x="225343" y="521272"/>
            <a:ext cx="7803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Pensando en la negociación colectiva ¿Usted preferiría que fuera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...?</a:t>
            </a:r>
          </a:p>
          <a:p>
            <a:r>
              <a:rPr lang="es-ES_tradnl" sz="1400" dirty="0">
                <a:solidFill>
                  <a:srgbClr val="376092"/>
                </a:solidFill>
                <a:latin typeface="Helvetica Neue"/>
                <a:cs typeface="Helvetica Neue"/>
              </a:rPr>
              <a:t>% en base a quienes </a:t>
            </a:r>
            <a:r>
              <a:rPr lang="es-ES_tradnl" sz="1400" dirty="0" smtClean="0">
                <a:solidFill>
                  <a:srgbClr val="376092"/>
                </a:solidFill>
                <a:latin typeface="Helvetica Neue"/>
                <a:cs typeface="Helvetica Neue"/>
              </a:rPr>
              <a:t>Trabajan (56%)</a:t>
            </a:r>
            <a:endParaRPr lang="es-CL" sz="1400" dirty="0">
              <a:solidFill>
                <a:srgbClr val="376092"/>
              </a:solidFill>
              <a:latin typeface="Helvetica Neue"/>
              <a:cs typeface="Helvetica Neue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7748" y="116632"/>
            <a:ext cx="7378588" cy="58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rgbClr val="376092"/>
                </a:solidFill>
                <a:latin typeface="Helvetica Neue"/>
                <a:cs typeface="Helvetica Neue"/>
              </a:rPr>
              <a:t>Evaluación negociación colectiva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107503" y="5888305"/>
            <a:ext cx="4187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Casos: </a:t>
            </a:r>
            <a:r>
              <a:rPr lang="es-CL" sz="1200" b="1" i="1" dirty="0" smtClean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790. Se omite categoría ‘No sabe, no responde’</a:t>
            </a:r>
            <a:endParaRPr lang="es-CL" sz="1200" b="1" i="1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5 Gráfico"/>
          <p:cNvGraphicFramePr/>
          <p:nvPr>
            <p:extLst>
              <p:ext uri="{D42A27DB-BD31-4B8C-83A1-F6EECF244321}">
                <p14:modId xmlns:p14="http://schemas.microsoft.com/office/powerpoint/2010/main" val="958324782"/>
              </p:ext>
            </p:extLst>
          </p:nvPr>
        </p:nvGraphicFramePr>
        <p:xfrm>
          <a:off x="251520" y="1412776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217748" y="6189881"/>
            <a:ext cx="2405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/>
              <a:t>Fuente: Escuela de Gobierno UAI-</a:t>
            </a:r>
            <a:r>
              <a:rPr lang="es-ES_tradnl" sz="1050" dirty="0" err="1"/>
              <a:t>Cadem</a:t>
            </a:r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6044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8_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8_Diseño predeterminado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Clásico de Office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802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Helvetica Neue</vt:lpstr>
      <vt:lpstr>Helvetica Neue Light</vt:lpstr>
      <vt:lpstr>Wingdings</vt:lpstr>
      <vt:lpstr>Tema de Office</vt:lpstr>
      <vt:lpstr>PowerPoint Presentation</vt:lpstr>
      <vt:lpstr>Metodología</vt:lpstr>
      <vt:lpstr>PowerPoint Presentation</vt:lpstr>
      <vt:lpstr>PowerPoint Presentation</vt:lpstr>
      <vt:lpstr>Resultados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</dc:creator>
  <cp:lastModifiedBy>Andrea</cp:lastModifiedBy>
  <cp:revision>21</cp:revision>
  <dcterms:created xsi:type="dcterms:W3CDTF">2015-04-09T14:03:56Z</dcterms:created>
  <dcterms:modified xsi:type="dcterms:W3CDTF">2015-04-10T11:03:33Z</dcterms:modified>
</cp:coreProperties>
</file>